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6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5418CC-05B9-4A7B-9660-97636A0070E7}" type="datetimeFigureOut">
              <a:rPr lang="en-US" smtClean="0"/>
              <a:pPr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505196-FE01-4287-BC41-DFFA13FD99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Carpe Diem Poetry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Petrarchan</a:t>
            </a:r>
            <a:r>
              <a:rPr lang="en-US" sz="3600" dirty="0" smtClean="0"/>
              <a:t>/Italian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Francesco </a:t>
            </a:r>
            <a:r>
              <a:rPr lang="en-US" dirty="0" err="1" smtClean="0"/>
              <a:t>Petrarca</a:t>
            </a:r>
            <a:endParaRPr lang="en-US" dirty="0" smtClean="0"/>
          </a:p>
          <a:p>
            <a:r>
              <a:rPr lang="en-US" dirty="0" smtClean="0"/>
              <a:t>Two parts</a:t>
            </a:r>
          </a:p>
          <a:p>
            <a:pPr lvl="1"/>
            <a:r>
              <a:rPr lang="en-US" dirty="0" smtClean="0"/>
              <a:t>Octave – 8 line section; (</a:t>
            </a:r>
            <a:r>
              <a:rPr lang="en-US" dirty="0" err="1" smtClean="0"/>
              <a:t>abbaabba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Sestet – 6 line section;(</a:t>
            </a:r>
            <a:r>
              <a:rPr lang="en-US" dirty="0" err="1" smtClean="0"/>
              <a:t>ccdeed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3288996"/>
            <a:ext cx="2905125" cy="3349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42</a:t>
            </a:r>
            <a:br>
              <a:rPr lang="en-US" dirty="0" smtClean="0"/>
            </a:br>
            <a:r>
              <a:rPr lang="en-US" dirty="0" smtClean="0"/>
              <a:t>Petrarch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8839200" cy="5791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spring returns, the spring wind softly blowing</a:t>
            </a:r>
          </a:p>
          <a:p>
            <a:r>
              <a:rPr lang="en-US" dirty="0" smtClean="0"/>
              <a:t>Sprinkles the grass with gleam and glitter of showers</a:t>
            </a:r>
          </a:p>
          <a:p>
            <a:r>
              <a:rPr lang="en-US" dirty="0" smtClean="0"/>
              <a:t>Powdering pearl and diamond, dripping with flowers,</a:t>
            </a:r>
          </a:p>
          <a:p>
            <a:r>
              <a:rPr lang="en-US" dirty="0" smtClean="0"/>
              <a:t>Dropping wet flowers, dancing the winters going:</a:t>
            </a:r>
          </a:p>
          <a:p>
            <a:r>
              <a:rPr lang="en-US" dirty="0" smtClean="0"/>
              <a:t>The swallow twitters, the gloves of midnight are glowing</a:t>
            </a:r>
          </a:p>
          <a:p>
            <a:r>
              <a:rPr lang="en-US" dirty="0" smtClean="0"/>
              <a:t>With nightingale music and madness; the sweet fierce powers</a:t>
            </a:r>
          </a:p>
          <a:p>
            <a:r>
              <a:rPr lang="en-US" dirty="0" smtClean="0"/>
              <a:t>Of love flame up through the earth; the see-soul towers</a:t>
            </a:r>
          </a:p>
          <a:p>
            <a:r>
              <a:rPr lang="en-US" dirty="0" smtClean="0"/>
              <a:t>And trembles; nature is filled to overflowing…</a:t>
            </a:r>
          </a:p>
          <a:p>
            <a:r>
              <a:rPr lang="en-US" dirty="0" smtClean="0"/>
              <a:t>The spring returns, but there is no returning</a:t>
            </a:r>
          </a:p>
          <a:p>
            <a:r>
              <a:rPr lang="en-US" dirty="0" smtClean="0"/>
              <a:t>Of spring for me. O heart with anguish burning!</a:t>
            </a:r>
          </a:p>
          <a:p>
            <a:r>
              <a:rPr lang="en-US" dirty="0" smtClean="0"/>
              <a:t>She that unlocked all April in a breath</a:t>
            </a:r>
          </a:p>
          <a:p>
            <a:r>
              <a:rPr lang="en-US" dirty="0" smtClean="0"/>
              <a:t>Returns not…And these meadows, blossoms, birds</a:t>
            </a:r>
          </a:p>
          <a:p>
            <a:r>
              <a:rPr lang="en-US" dirty="0" smtClean="0"/>
              <a:t>These lovely gentle girls – words, empty words</a:t>
            </a:r>
          </a:p>
          <a:p>
            <a:r>
              <a:rPr lang="en-US" dirty="0" smtClean="0"/>
              <a:t>As bitter as the black estates of death!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Shakespearean/English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5410200" cy="4873752"/>
          </a:xfrm>
        </p:spPr>
        <p:txBody>
          <a:bodyPr/>
          <a:lstStyle/>
          <a:p>
            <a:r>
              <a:rPr lang="en-US" dirty="0" smtClean="0"/>
              <a:t>Iambic pentameter</a:t>
            </a:r>
          </a:p>
          <a:p>
            <a:r>
              <a:rPr lang="en-US" dirty="0" smtClean="0"/>
              <a:t>Four parts</a:t>
            </a:r>
          </a:p>
          <a:p>
            <a:pPr lvl="1"/>
            <a:r>
              <a:rPr lang="en-US" dirty="0" smtClean="0"/>
              <a:t>3 quatrains – 4 lines each (</a:t>
            </a:r>
            <a:r>
              <a:rPr lang="en-US" dirty="0" err="1" smtClean="0"/>
              <a:t>abab</a:t>
            </a:r>
            <a:r>
              <a:rPr lang="en-US" dirty="0" smtClean="0"/>
              <a:t> </a:t>
            </a:r>
            <a:r>
              <a:rPr lang="en-US" dirty="0" err="1" smtClean="0"/>
              <a:t>cdcd</a:t>
            </a:r>
            <a:r>
              <a:rPr lang="en-US" dirty="0" smtClean="0"/>
              <a:t> </a:t>
            </a:r>
            <a:r>
              <a:rPr lang="en-US" dirty="0" err="1" smtClean="0"/>
              <a:t>efef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Couplet – 2 lines (</a:t>
            </a:r>
            <a:r>
              <a:rPr lang="en-US" dirty="0" err="1" smtClean="0"/>
              <a:t>gg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talent.bmp"/>
          <p:cNvPicPr>
            <a:picLocks noChangeAspect="1"/>
          </p:cNvPicPr>
          <p:nvPr/>
        </p:nvPicPr>
        <p:blipFill>
          <a:blip r:embed="rId2" cstate="print"/>
          <a:srcRect l="12061" t="4299" r="11552" b="2740"/>
          <a:stretch>
            <a:fillRect/>
          </a:stretch>
        </p:blipFill>
        <p:spPr>
          <a:xfrm>
            <a:off x="5410200" y="1453816"/>
            <a:ext cx="3733800" cy="5404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18</a:t>
            </a:r>
            <a:br>
              <a:rPr lang="en-US" dirty="0" smtClean="0"/>
            </a:br>
            <a:r>
              <a:rPr lang="en-US" dirty="0" smtClean="0"/>
              <a:t>Shakespeare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8392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Shall I compare thee to a summer’s day?</a:t>
            </a:r>
          </a:p>
          <a:p>
            <a:r>
              <a:rPr lang="en-US" dirty="0" smtClean="0"/>
              <a:t>Thou art more lovely and more temperate.</a:t>
            </a:r>
          </a:p>
          <a:p>
            <a:r>
              <a:rPr lang="en-US" dirty="0" smtClean="0"/>
              <a:t>Rough winds do shake the darling buds of May,</a:t>
            </a:r>
          </a:p>
          <a:p>
            <a:r>
              <a:rPr lang="en-US" dirty="0" smtClean="0"/>
              <a:t>And summer’s lease hath all too short a date.</a:t>
            </a:r>
          </a:p>
          <a:p>
            <a:r>
              <a:rPr lang="en-US" dirty="0" smtClean="0"/>
              <a:t>Sometime too hot the eye of heaven shines,</a:t>
            </a:r>
          </a:p>
          <a:p>
            <a:r>
              <a:rPr lang="en-US" dirty="0" smtClean="0"/>
              <a:t>And often is the gold complexion dimmed;</a:t>
            </a:r>
          </a:p>
          <a:p>
            <a:r>
              <a:rPr lang="en-US" dirty="0" smtClean="0"/>
              <a:t>And every fair from fair sometime declines,</a:t>
            </a:r>
          </a:p>
          <a:p>
            <a:r>
              <a:rPr lang="en-US" dirty="0" smtClean="0"/>
              <a:t>By chance, or nature’s changing course untrimmed.</a:t>
            </a:r>
          </a:p>
          <a:p>
            <a:r>
              <a:rPr lang="en-US" dirty="0" smtClean="0"/>
              <a:t>But thy eternal summer shall not fade,</a:t>
            </a:r>
          </a:p>
          <a:p>
            <a:r>
              <a:rPr lang="en-US" dirty="0" smtClean="0"/>
              <a:t>Not lose possession of that fair thou </a:t>
            </a:r>
            <a:r>
              <a:rPr lang="en-US" dirty="0" err="1" smtClean="0"/>
              <a:t>owest</a:t>
            </a:r>
            <a:r>
              <a:rPr lang="en-US" dirty="0" smtClean="0"/>
              <a:t>,</a:t>
            </a:r>
          </a:p>
          <a:p>
            <a:r>
              <a:rPr lang="en-US" dirty="0" smtClean="0"/>
              <a:t>Nor shall Death brag thou </a:t>
            </a:r>
            <a:r>
              <a:rPr lang="en-US" dirty="0" err="1" smtClean="0"/>
              <a:t>wander’st</a:t>
            </a:r>
            <a:r>
              <a:rPr lang="en-US" dirty="0" smtClean="0"/>
              <a:t> in his shade</a:t>
            </a:r>
          </a:p>
          <a:p>
            <a:r>
              <a:rPr lang="en-US" dirty="0" smtClean="0"/>
              <a:t>When in eternal lines to time thou </a:t>
            </a:r>
            <a:r>
              <a:rPr lang="en-US" dirty="0" err="1" smtClean="0"/>
              <a:t>grow’st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long as men can breathe, or eyes can see,</a:t>
            </a:r>
          </a:p>
          <a:p>
            <a:r>
              <a:rPr lang="en-US" dirty="0" smtClean="0"/>
              <a:t>So long lives this, and this gives life to thee.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Spenserian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Edmund Spenser</a:t>
            </a:r>
          </a:p>
          <a:p>
            <a:pPr lvl="1"/>
            <a:r>
              <a:rPr lang="en-US" dirty="0" smtClean="0"/>
              <a:t>“the poet’s poet”</a:t>
            </a:r>
          </a:p>
          <a:p>
            <a:r>
              <a:rPr lang="en-US" dirty="0" smtClean="0"/>
              <a:t>Iambic pentameter</a:t>
            </a:r>
          </a:p>
          <a:p>
            <a:r>
              <a:rPr lang="en-US" dirty="0" smtClean="0"/>
              <a:t>Four Parts</a:t>
            </a:r>
          </a:p>
          <a:p>
            <a:pPr lvl="1"/>
            <a:r>
              <a:rPr lang="en-US" dirty="0" smtClean="0"/>
              <a:t>3 quatrains (</a:t>
            </a:r>
            <a:r>
              <a:rPr lang="en-US" dirty="0" err="1" smtClean="0"/>
              <a:t>abab</a:t>
            </a:r>
            <a:r>
              <a:rPr lang="en-US" dirty="0" smtClean="0"/>
              <a:t> </a:t>
            </a:r>
            <a:r>
              <a:rPr lang="en-US" dirty="0" err="1" smtClean="0"/>
              <a:t>bcbc</a:t>
            </a:r>
            <a:r>
              <a:rPr lang="en-US" dirty="0" smtClean="0"/>
              <a:t> </a:t>
            </a:r>
            <a:r>
              <a:rPr lang="en-US" dirty="0" err="1" smtClean="0"/>
              <a:t>cdcd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couplet (</a:t>
            </a:r>
            <a:r>
              <a:rPr lang="en-US" dirty="0" err="1" smtClean="0"/>
              <a:t>ee</a:t>
            </a:r>
            <a:r>
              <a:rPr lang="en-US" dirty="0" smtClean="0"/>
              <a:t>)</a:t>
            </a:r>
          </a:p>
        </p:txBody>
      </p:sp>
      <p:pic>
        <p:nvPicPr>
          <p:cNvPr id="4" name="Picture 3" descr="spens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1" y="3803948"/>
            <a:ext cx="4648200" cy="3054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Sonnet 30</a:t>
            </a:r>
            <a:br>
              <a:rPr lang="en-US" dirty="0" smtClean="0"/>
            </a:br>
            <a:r>
              <a:rPr lang="en-US" dirty="0" smtClean="0"/>
              <a:t>Edmund Spenser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 love is like to ice, and I to fire;</a:t>
            </a:r>
          </a:p>
          <a:p>
            <a:r>
              <a:rPr lang="en-US" dirty="0" smtClean="0"/>
              <a:t>How comes it then that this her cold so great</a:t>
            </a:r>
          </a:p>
          <a:p>
            <a:r>
              <a:rPr lang="en-US" dirty="0" smtClean="0"/>
              <a:t>Is not dissolved through my so hot desire,</a:t>
            </a:r>
          </a:p>
          <a:p>
            <a:r>
              <a:rPr lang="en-US" dirty="0" smtClean="0"/>
              <a:t>But harder grows the more I her entreat?</a:t>
            </a:r>
          </a:p>
          <a:p>
            <a:r>
              <a:rPr lang="en-US" dirty="0" smtClean="0"/>
              <a:t>Or how comes it that my exceeding heat</a:t>
            </a:r>
          </a:p>
          <a:p>
            <a:r>
              <a:rPr lang="en-US" dirty="0" smtClean="0"/>
              <a:t>Is not delayed by her heart frozen cold,</a:t>
            </a:r>
          </a:p>
          <a:p>
            <a:r>
              <a:rPr lang="en-US" dirty="0" smtClean="0"/>
              <a:t>But that I burn much more in boiling sweat,</a:t>
            </a:r>
          </a:p>
          <a:p>
            <a:r>
              <a:rPr lang="en-US" dirty="0" smtClean="0"/>
              <a:t>And feel my flames augmented manifold?</a:t>
            </a:r>
          </a:p>
          <a:p>
            <a:r>
              <a:rPr lang="en-US" dirty="0" smtClean="0"/>
              <a:t>What more miraculous thing may be told</a:t>
            </a:r>
          </a:p>
          <a:p>
            <a:r>
              <a:rPr lang="en-US" dirty="0" smtClean="0"/>
              <a:t>That fire which all thing melts, should harden ice,</a:t>
            </a:r>
          </a:p>
          <a:p>
            <a:r>
              <a:rPr lang="en-US" dirty="0" smtClean="0"/>
              <a:t>And ice which is congealed with senseless cold,</a:t>
            </a:r>
          </a:p>
          <a:p>
            <a:r>
              <a:rPr lang="en-US" dirty="0" smtClean="0"/>
              <a:t>Should kindle fire by wonderful device?</a:t>
            </a:r>
          </a:p>
          <a:p>
            <a:r>
              <a:rPr lang="en-US" dirty="0" smtClean="0"/>
              <a:t>Such is the power of love in gentle mind,</a:t>
            </a:r>
          </a:p>
          <a:p>
            <a:r>
              <a:rPr lang="en-US" dirty="0" smtClean="0"/>
              <a:t>That it can alter all the course of kind.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Carpe Diem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Latin phrase that means “seize the day”</a:t>
            </a:r>
            <a:endParaRPr lang="en-US" dirty="0"/>
          </a:p>
        </p:txBody>
      </p:sp>
      <p:pic>
        <p:nvPicPr>
          <p:cNvPr id="4" name="Picture 3" descr="car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3450" y="2514600"/>
            <a:ext cx="5868692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Quick Write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would you do if you had </a:t>
            </a:r>
            <a:r>
              <a:rPr lang="en-US" dirty="0" smtClean="0"/>
              <a:t>X time left </a:t>
            </a:r>
            <a:r>
              <a:rPr lang="en-US" dirty="0" smtClean="0"/>
              <a:t>to live?</a:t>
            </a:r>
            <a:endParaRPr lang="en-US" dirty="0"/>
          </a:p>
        </p:txBody>
      </p:sp>
      <p:pic>
        <p:nvPicPr>
          <p:cNvPr id="4" name="Picture 3" descr="di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895600"/>
            <a:ext cx="4973950" cy="3309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Pastoral Poetry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 in an idealized countryside inhabited by handsome shepherds and beautiful women</a:t>
            </a:r>
          </a:p>
          <a:p>
            <a:r>
              <a:rPr lang="en-US" dirty="0" smtClean="0"/>
              <a:t>Living in harmony with nature</a:t>
            </a:r>
          </a:p>
          <a:p>
            <a:r>
              <a:rPr lang="en-US" dirty="0" smtClean="0"/>
              <a:t>Longing or nostalgia for simpler, more innocent times</a:t>
            </a:r>
            <a:endParaRPr lang="en-US" dirty="0"/>
          </a:p>
        </p:txBody>
      </p:sp>
      <p:pic>
        <p:nvPicPr>
          <p:cNvPr id="4" name="Picture 3" descr="pasto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605323"/>
            <a:ext cx="4696378" cy="3252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Christopher Marlowe</a:t>
            </a:r>
            <a:br>
              <a:rPr lang="en-US" sz="3600" dirty="0" smtClean="0"/>
            </a:br>
            <a:r>
              <a:rPr lang="en-US" sz="3600" dirty="0" smtClean="0"/>
              <a:t>(1564-1593)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Son of a Canterbury shoemaker</a:t>
            </a:r>
          </a:p>
          <a:p>
            <a:r>
              <a:rPr lang="en-US" dirty="0" smtClean="0"/>
              <a:t>Won scholarships to Cambridge University</a:t>
            </a:r>
          </a:p>
          <a:p>
            <a:r>
              <a:rPr lang="en-US" dirty="0" smtClean="0"/>
              <a:t>A spy; helped keep track of Roman Catholics (Queen Elizabeth)</a:t>
            </a:r>
          </a:p>
          <a:p>
            <a:r>
              <a:rPr lang="en-US" dirty="0" smtClean="0"/>
              <a:t>Wrote plays and poems</a:t>
            </a:r>
          </a:p>
          <a:p>
            <a:r>
              <a:rPr lang="en-US" dirty="0" smtClean="0"/>
              <a:t>Stabbed to death in a bar fight</a:t>
            </a:r>
          </a:p>
          <a:p>
            <a:r>
              <a:rPr lang="en-US" i="1" dirty="0" smtClean="0"/>
              <a:t>The </a:t>
            </a:r>
            <a:r>
              <a:rPr lang="en-US" i="1" dirty="0" err="1" smtClean="0"/>
              <a:t>Tragical</a:t>
            </a:r>
            <a:r>
              <a:rPr lang="en-US" i="1" dirty="0" smtClean="0"/>
              <a:t> History of Dr. Faustus</a:t>
            </a:r>
            <a:endParaRPr lang="en-US" i="1" dirty="0"/>
          </a:p>
        </p:txBody>
      </p:sp>
      <p:pic>
        <p:nvPicPr>
          <p:cNvPr id="4" name="Picture 3" descr="marlo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167529"/>
            <a:ext cx="3048000" cy="3690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Sir Walter Raleigh</a:t>
            </a:r>
            <a:br>
              <a:rPr lang="en-US" sz="3600" dirty="0" smtClean="0"/>
            </a:br>
            <a:r>
              <a:rPr lang="en-US" sz="3600" dirty="0" smtClean="0"/>
              <a:t>(1552-1618)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Queen Elizabeth’s confidential secretary and captain of her guard</a:t>
            </a:r>
          </a:p>
          <a:p>
            <a:r>
              <a:rPr lang="en-US" dirty="0" smtClean="0"/>
              <a:t>Passionately devoted to colonizing the Americas</a:t>
            </a:r>
          </a:p>
          <a:p>
            <a:pPr lvl="1"/>
            <a:r>
              <a:rPr lang="en-US" dirty="0" smtClean="0"/>
              <a:t>One of the first Englishmen to smoke tobacco and grow potatoes</a:t>
            </a:r>
          </a:p>
          <a:p>
            <a:r>
              <a:rPr lang="en-US" dirty="0" smtClean="0"/>
              <a:t>Convicted of treason during King James’s reign and executed</a:t>
            </a:r>
          </a:p>
          <a:p>
            <a:r>
              <a:rPr lang="en-US" dirty="0" smtClean="0"/>
              <a:t>only about 35 of his poems survived</a:t>
            </a:r>
          </a:p>
          <a:p>
            <a:endParaRPr lang="en-US" dirty="0"/>
          </a:p>
        </p:txBody>
      </p:sp>
      <p:pic>
        <p:nvPicPr>
          <p:cNvPr id="4" name="Picture 3" descr="raleigh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970867"/>
            <a:ext cx="2362200" cy="2887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Andrew Marvell</a:t>
            </a:r>
            <a:br>
              <a:rPr lang="en-US" sz="3600" dirty="0" smtClean="0"/>
            </a:br>
            <a:r>
              <a:rPr lang="en-US" sz="3600" dirty="0" smtClean="0"/>
              <a:t>(1621-1678)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791200" cy="4873752"/>
          </a:xfrm>
        </p:spPr>
        <p:txBody>
          <a:bodyPr/>
          <a:lstStyle/>
          <a:p>
            <a:r>
              <a:rPr lang="en-US" dirty="0" smtClean="0"/>
              <a:t>Son of a clergyman</a:t>
            </a:r>
          </a:p>
          <a:p>
            <a:r>
              <a:rPr lang="en-US" dirty="0" smtClean="0"/>
              <a:t>Cambridge University</a:t>
            </a:r>
          </a:p>
          <a:p>
            <a:r>
              <a:rPr lang="en-US" dirty="0" smtClean="0"/>
              <a:t>Traveled abroad; worked as a tutor</a:t>
            </a:r>
          </a:p>
          <a:p>
            <a:r>
              <a:rPr lang="en-US" dirty="0" smtClean="0"/>
              <a:t>Served as a member of Parliament</a:t>
            </a:r>
          </a:p>
          <a:p>
            <a:r>
              <a:rPr lang="en-US" dirty="0" smtClean="0"/>
              <a:t>Wrote only for his friends and his personal entertainment</a:t>
            </a:r>
          </a:p>
          <a:p>
            <a:r>
              <a:rPr lang="en-US" dirty="0" smtClean="0"/>
              <a:t>Housekeeper sold his poems to a publisher after his death</a:t>
            </a:r>
            <a:endParaRPr lang="en-US" dirty="0"/>
          </a:p>
        </p:txBody>
      </p:sp>
      <p:pic>
        <p:nvPicPr>
          <p:cNvPr id="4" name="Picture 3" descr="marve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819681"/>
            <a:ext cx="3581400" cy="3038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Robert Herrick</a:t>
            </a:r>
            <a:br>
              <a:rPr lang="en-US" sz="3600" dirty="0" smtClean="0"/>
            </a:br>
            <a:r>
              <a:rPr lang="en-US" sz="3600" dirty="0" smtClean="0"/>
              <a:t>(1591-1674)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apprentice to his jeweler uncle</a:t>
            </a:r>
          </a:p>
          <a:p>
            <a:r>
              <a:rPr lang="en-US" dirty="0" smtClean="0"/>
              <a:t>Entered a university at age 22</a:t>
            </a:r>
          </a:p>
          <a:p>
            <a:r>
              <a:rPr lang="en-US" dirty="0" smtClean="0"/>
              <a:t>Lived in London as a member of Ben Jonson’s circle of friends</a:t>
            </a:r>
          </a:p>
          <a:p>
            <a:r>
              <a:rPr lang="en-US" dirty="0" smtClean="0"/>
              <a:t>Ordained a priest</a:t>
            </a:r>
          </a:p>
          <a:p>
            <a:r>
              <a:rPr lang="en-US" dirty="0" smtClean="0"/>
              <a:t>Died at 83</a:t>
            </a:r>
            <a:endParaRPr lang="en-US" dirty="0"/>
          </a:p>
        </p:txBody>
      </p:sp>
      <p:pic>
        <p:nvPicPr>
          <p:cNvPr id="4" name="Picture 3" descr="herrick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3084226"/>
            <a:ext cx="2895600" cy="3773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Sonnets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“little sound; song”</a:t>
            </a:r>
          </a:p>
          <a:p>
            <a:r>
              <a:rPr lang="en-US" dirty="0" smtClean="0"/>
              <a:t>14 lines</a:t>
            </a:r>
          </a:p>
          <a:p>
            <a:r>
              <a:rPr lang="en-US" dirty="0" smtClean="0"/>
              <a:t>Conforms to strict patterns of rhythm and rhyme</a:t>
            </a:r>
          </a:p>
          <a:p>
            <a:r>
              <a:rPr lang="en-US" dirty="0" smtClean="0"/>
              <a:t>Turn</a:t>
            </a:r>
          </a:p>
          <a:p>
            <a:pPr lvl="1"/>
            <a:r>
              <a:rPr lang="en-US" dirty="0" smtClean="0"/>
              <a:t>Question-answer</a:t>
            </a:r>
          </a:p>
          <a:p>
            <a:pPr lvl="1"/>
            <a:r>
              <a:rPr lang="en-US" dirty="0" smtClean="0"/>
              <a:t>Problem-solution</a:t>
            </a:r>
          </a:p>
          <a:p>
            <a:pPr lvl="1"/>
            <a:r>
              <a:rPr lang="en-US" dirty="0" smtClean="0"/>
              <a:t>Theme-comment</a:t>
            </a:r>
          </a:p>
          <a:p>
            <a:r>
              <a:rPr lang="en-US" dirty="0" smtClean="0"/>
              <a:t>3 types of sonnets</a:t>
            </a:r>
          </a:p>
          <a:p>
            <a:pPr lvl="1"/>
            <a:r>
              <a:rPr lang="en-US" dirty="0" err="1" smtClean="0"/>
              <a:t>Petrarchan</a:t>
            </a:r>
            <a:r>
              <a:rPr lang="en-US" dirty="0" smtClean="0"/>
              <a:t>/Italian</a:t>
            </a:r>
          </a:p>
          <a:p>
            <a:pPr lvl="1"/>
            <a:r>
              <a:rPr lang="en-US" dirty="0" smtClean="0"/>
              <a:t>Shakespearean/English</a:t>
            </a:r>
          </a:p>
          <a:p>
            <a:pPr lvl="1"/>
            <a:r>
              <a:rPr lang="en-US" dirty="0" smtClean="0"/>
              <a:t>Spenserian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7122</TotalTime>
  <Words>708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Carpe Diem Poetry</vt:lpstr>
      <vt:lpstr>Carpe Diem</vt:lpstr>
      <vt:lpstr>Quick Write</vt:lpstr>
      <vt:lpstr>Pastoral Poetry</vt:lpstr>
      <vt:lpstr>Christopher Marlowe (1564-1593)</vt:lpstr>
      <vt:lpstr>Sir Walter Raleigh (1552-1618)</vt:lpstr>
      <vt:lpstr>Andrew Marvell (1621-1678)</vt:lpstr>
      <vt:lpstr>Robert Herrick (1591-1674)</vt:lpstr>
      <vt:lpstr>Sonnets</vt:lpstr>
      <vt:lpstr>Petrarchan/Italian</vt:lpstr>
      <vt:lpstr>Sonnet 42 Petrarch</vt:lpstr>
      <vt:lpstr>Shakespearean/English</vt:lpstr>
      <vt:lpstr>Sonnet 18 Shakespeare</vt:lpstr>
      <vt:lpstr>Spenserian</vt:lpstr>
      <vt:lpstr>Sonnet 30 Edmund Spenser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Carpe Diem Poetry</dc:title>
  <dc:creator>Jessica Leigh Bailey</dc:creator>
  <cp:lastModifiedBy>Owner</cp:lastModifiedBy>
  <cp:revision>20</cp:revision>
  <dcterms:created xsi:type="dcterms:W3CDTF">2012-09-23T18:04:26Z</dcterms:created>
  <dcterms:modified xsi:type="dcterms:W3CDTF">2016-09-06T17:47:36Z</dcterms:modified>
</cp:coreProperties>
</file>